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ost Grotesk Medium" panose="020B0504030402000203" pitchFamily="34" charset="77"/>
      <p:regular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1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en-R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yachtconstructions.com/contact.html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achtconstructions.com/contact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452"/>
            <a:ext cx="7556421" cy="496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5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ADVANCED COMPOSITES CONSTRUCTIONS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793790" y="582668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t>Advanced Solutions for Naval Forces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>
            <a:off x="793790" y="7364492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t>We build the future of naval defense through next-generation composite technology.</a:t>
            </a:r>
            <a:endParaRPr lang="en-US" sz="15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E8671-E7C9-0533-1306-D17466B5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453" y="3984167"/>
            <a:ext cx="5248695" cy="3758967"/>
          </a:xfrm>
          <a:prstGeom prst="rect">
            <a:avLst/>
          </a:prstGeom>
        </p:spPr>
      </p:pic>
      <p:pic>
        <p:nvPicPr>
          <p:cNvPr id="10" name="Picture 9" descr="A group of people in a boat&#10;&#10;AI-generated content may be incorrect.">
            <a:extLst>
              <a:ext uri="{FF2B5EF4-FFF2-40B4-BE49-F238E27FC236}">
                <a16:creationId xmlns:a16="http://schemas.microsoft.com/office/drawing/2014/main" id="{AD73BEF5-166F-C795-A923-97CE357AC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929" y="342772"/>
            <a:ext cx="5254777" cy="3497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34F09-F314-4C0B-4C1A-4BD73C21C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0906" y="7756192"/>
            <a:ext cx="2336800" cy="396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398"/>
            <a:ext cx="63109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t>Modern Naval Challenges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1624132"/>
            <a:ext cx="7556421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t>Contemporary naval forces face increasingly complex, dynamic threats. Modern missions demand a precise blend of maximum speed, superior maneuverability, advanced stealth capabilities, and exceptional resilience in extreme operating conditions.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037999"/>
            <a:ext cx="7556421" cy="1734145"/>
          </a:xfrm>
          <a:prstGeom prst="roundRect">
            <a:avLst>
              <a:gd name="adj" fmla="val 480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sp>
        <p:nvSpPr>
          <p:cNvPr id="6" name="Text 3"/>
          <p:cNvSpPr/>
          <p:nvPr/>
        </p:nvSpPr>
        <p:spPr>
          <a:xfrm>
            <a:off x="6486168" y="3243977"/>
            <a:ext cx="38061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t>Limitations of Traditional Materials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6168" y="3673197"/>
            <a:ext cx="7144464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t>Steel and aluminum add excessive weight, are vulnerable to corrosion in marine environments, and increase detectability. These conventional materials no longer meet modern operational requirements.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4970502"/>
            <a:ext cx="7556421" cy="1734145"/>
          </a:xfrm>
          <a:prstGeom prst="roundRect">
            <a:avLst>
              <a:gd name="adj" fmla="val 480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sp>
        <p:nvSpPr>
          <p:cNvPr id="9" name="Text 6"/>
          <p:cNvSpPr/>
          <p:nvPr/>
        </p:nvSpPr>
        <p:spPr>
          <a:xfrm>
            <a:off x="6486168" y="51764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t>The ACC Solution: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86168" y="5605701"/>
            <a:ext cx="7144464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t>Advanced composite materials that revolutionize military shipbuilding. Our technology delivers superior performance, exceptional durability, and decisive tactical advantages on the naval battlefield.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927890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t>In today’s geopolitical climate, investing in composite technologies is not merely a strategic choice—it is an operational necessity for maintaining naval supremacy.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1803AA-61D4-890B-590B-27546568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903" y="7683500"/>
            <a:ext cx="23368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1" y="337780"/>
            <a:ext cx="976276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t>ADVANCED COMPOSITES CONSTRUCTIONS SRL: Expertise and Innovation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1044059"/>
            <a:ext cx="4459452" cy="39238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99463" y="1016437"/>
            <a:ext cx="8647067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Headquartered in Orăștie, Romania, ACC SRL embodies excellence in building vessels from advanced composite materials. Our strategic location ensures privileged access to premium resources and a highly skilled workforce.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499463" y="1495544"/>
            <a:ext cx="8647067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We combine Romanian craftsmanship with cutting-edge international technology, delivering tailored solutions for the most demanding military requirements.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491371" y="5319359"/>
            <a:ext cx="6762393" cy="910233"/>
          </a:xfrm>
          <a:prstGeom prst="roundRect">
            <a:avLst>
              <a:gd name="adj" fmla="val 803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1" y="5319359"/>
            <a:ext cx="60960" cy="9102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084" y="5457353"/>
            <a:ext cx="1535549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Extensive Experience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675084" y="5722981"/>
            <a:ext cx="6440686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Years of experience designing and building high-performance composite vessels. Our portfolio includes complex civil and military projects.</a:t>
            </a:r>
            <a:endParaRPr lang="en-US" sz="950" dirty="0"/>
          </a:p>
        </p:txBody>
      </p:sp>
      <p:sp>
        <p:nvSpPr>
          <p:cNvPr id="10" name="Shape 6"/>
          <p:cNvSpPr/>
          <p:nvPr/>
        </p:nvSpPr>
        <p:spPr>
          <a:xfrm>
            <a:off x="7376517" y="5319359"/>
            <a:ext cx="6762512" cy="910233"/>
          </a:xfrm>
          <a:prstGeom prst="roundRect">
            <a:avLst>
              <a:gd name="adj" fmla="val 803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77" y="5319359"/>
            <a:ext cx="60960" cy="9102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0231" y="5457353"/>
            <a:ext cx="196429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Commitment to Quality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560231" y="5722981"/>
            <a:ext cx="6440805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Every vessel is built to the strictest international standards. Our quality-control processes guarantee consistent performance and maximum reliability.</a:t>
            </a:r>
            <a:endParaRPr lang="en-US" sz="950" dirty="0"/>
          </a:p>
        </p:txBody>
      </p:sp>
      <p:sp>
        <p:nvSpPr>
          <p:cNvPr id="14" name="Shape 9"/>
          <p:cNvSpPr/>
          <p:nvPr/>
        </p:nvSpPr>
        <p:spPr>
          <a:xfrm>
            <a:off x="491371" y="6352346"/>
            <a:ext cx="6762393" cy="910233"/>
          </a:xfrm>
          <a:prstGeom prst="roundRect">
            <a:avLst>
              <a:gd name="adj" fmla="val 803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1" y="6352346"/>
            <a:ext cx="60960" cy="9102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5084" y="6490339"/>
            <a:ext cx="1535549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Continuous Innovation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75084" y="6755967"/>
            <a:ext cx="6440686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We invest continually in research and development to stay at the forefront of composite technologies. We collaborate with research institutes and industrial partners to deliver cutting-edge solutions.</a:t>
            </a:r>
            <a:endParaRPr lang="en-US" sz="950" dirty="0"/>
          </a:p>
        </p:txBody>
      </p:sp>
      <p:sp>
        <p:nvSpPr>
          <p:cNvPr id="18" name="Shape 12"/>
          <p:cNvSpPr/>
          <p:nvPr/>
        </p:nvSpPr>
        <p:spPr>
          <a:xfrm>
            <a:off x="7376517" y="6352346"/>
            <a:ext cx="6762512" cy="910233"/>
          </a:xfrm>
          <a:prstGeom prst="roundRect">
            <a:avLst>
              <a:gd name="adj" fmla="val 803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77" y="6352346"/>
            <a:ext cx="60960" cy="91023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560231" y="6490339"/>
            <a:ext cx="1535549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Customer Satisfaction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560231" y="6755967"/>
            <a:ext cx="6440805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Long-term relationships with our clients are rooted in trust, transparency, and on-time delivery. We provide comprehensive technical support throughout each product’s lifecycle.</a:t>
            </a:r>
            <a:endParaRPr lang="en-US" sz="950" dirty="0"/>
          </a:p>
        </p:txBody>
      </p:sp>
      <p:sp>
        <p:nvSpPr>
          <p:cNvPr id="22" name="Text 15"/>
          <p:cNvSpPr/>
          <p:nvPr/>
        </p:nvSpPr>
        <p:spPr>
          <a:xfrm>
            <a:off x="491371" y="7400691"/>
            <a:ext cx="136476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Visit yachtconstructions.com for more information about our production capabilities and completed projects.</a:t>
            </a:r>
            <a:endParaRPr lang="en-US" sz="9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DAD8CA-DAB1-FD09-81D1-8F142B92C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946" y="7683500"/>
            <a:ext cx="2336800" cy="546100"/>
          </a:xfrm>
          <a:prstGeom prst="rect">
            <a:avLst/>
          </a:prstGeom>
        </p:spPr>
      </p:pic>
      <p:pic>
        <p:nvPicPr>
          <p:cNvPr id="1026" name="Picture 2" descr="Industria ucraineană de apărare a dezvoltat o nouă dronă marină de luptă  (Foto) | DefenseRomania.ro">
            <a:extLst>
              <a:ext uri="{FF2B5EF4-FFF2-40B4-BE49-F238E27FC236}">
                <a16:creationId xmlns:a16="http://schemas.microsoft.com/office/drawing/2014/main" id="{E5063906-8D40-D10C-7229-723A31A3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22" y="2260041"/>
            <a:ext cx="4529920" cy="24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C1045E-1F0C-FAC2-8824-B1F0E969E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4800" y="2280880"/>
            <a:ext cx="3643749" cy="247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68115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t>Composite Materials: Key Advantages for Military Applications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13836729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The advanced composites used by ACC SRL deliver decisive advantages over traditional steel or aluminum structures, fundamentally transforming the operational capabilities of modern naval fleets.</a:t>
            </a:r>
            <a:endParaRPr lang="en-US" sz="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041678"/>
            <a:ext cx="297656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1463278"/>
            <a:ext cx="166711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Significantly Reduced Weight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396835" y="1677829"/>
            <a:ext cx="6856333" cy="29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Up to 60% lighter than metallic equivalents, directly translating into higher speed, outstanding maneuverability, extended range, and dramatically lower fuel consumption—major long-term operational savings.</a:t>
            </a:r>
            <a:endParaRPr lang="en-US" sz="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113" y="1041678"/>
            <a:ext cx="297656" cy="2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77113" y="1463278"/>
            <a:ext cx="235219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Superior Multidimensional Strength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7377113" y="1677829"/>
            <a:ext cx="6856452" cy="29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Exceptional impact performance, total resistance to corrosion in saline marine environments, and superior fatigue resistance. Our composites maintain structural integrity even in the harshest operating conditions.</a:t>
            </a:r>
            <a:endParaRPr lang="en-US" sz="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2173605"/>
            <a:ext cx="297656" cy="2976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96835" y="2595205"/>
            <a:ext cx="160913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Advanced Stealth Capabilities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396835" y="2809756"/>
            <a:ext cx="6856333" cy="29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Dramatically reduced radar signature, virtually eliminated magnetic signature, and minimized infrared footprint. These characteristics deliver a decisive tactical advantage in special operations and sensitive missions.</a:t>
            </a:r>
            <a:endParaRPr lang="en-US" sz="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113" y="2173605"/>
            <a:ext cx="297656" cy="2976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77113" y="2595205"/>
            <a:ext cx="2311598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Long-Term Durability and Economy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7377113" y="2809756"/>
            <a:ext cx="6856452" cy="29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Maintenance costs reduced by up to 70% compared with metal structures. Extended service life without significant degradation results in a dramatically lower total cost of ownership.</a:t>
            </a:r>
            <a:endParaRPr lang="en-US" sz="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31" y="3597590"/>
            <a:ext cx="7289910" cy="3763574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6901458" y="10669429"/>
            <a:ext cx="99179" cy="99179"/>
          </a:xfrm>
          <a:prstGeom prst="roundRect">
            <a:avLst>
              <a:gd name="adj" fmla="val 18439"/>
            </a:avLst>
          </a:prstGeom>
          <a:solidFill>
            <a:srgbClr val="143139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18" name="Text 11"/>
          <p:cNvSpPr/>
          <p:nvPr/>
        </p:nvSpPr>
        <p:spPr>
          <a:xfrm>
            <a:off x="7061597" y="10669429"/>
            <a:ext cx="177403" cy="99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"/>
              </a:lnSpc>
              <a:buNone/>
            </a:pPr>
            <a:r>
              <a:t>Steel</a:t>
            </a:r>
            <a:endParaRPr lang="en-US" sz="750" dirty="0"/>
          </a:p>
        </p:txBody>
      </p:sp>
      <p:sp>
        <p:nvSpPr>
          <p:cNvPr id="19" name="Shape 12"/>
          <p:cNvSpPr/>
          <p:nvPr/>
        </p:nvSpPr>
        <p:spPr>
          <a:xfrm>
            <a:off x="7391400" y="10669429"/>
            <a:ext cx="99179" cy="99179"/>
          </a:xfrm>
          <a:prstGeom prst="roundRect">
            <a:avLst>
              <a:gd name="adj" fmla="val 18439"/>
            </a:avLst>
          </a:prstGeom>
          <a:solidFill>
            <a:srgbClr val="296675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20" name="Text 13"/>
          <p:cNvSpPr/>
          <p:nvPr/>
        </p:nvSpPr>
        <p:spPr>
          <a:xfrm>
            <a:off x="7551539" y="10669429"/>
            <a:ext cx="643295" cy="99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"/>
              </a:lnSpc>
              <a:buNone/>
            </a:pPr>
            <a:r>
              <a:t>ACC Composite</a:t>
            </a:r>
            <a:endParaRPr lang="en-US" sz="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7CAA77-9F83-0585-FDD6-D0662787BC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539" y="4114800"/>
            <a:ext cx="6885244" cy="2306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DEDDF1-66CD-794D-38D3-C887B925F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7886" y="5042263"/>
            <a:ext cx="354495" cy="862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A60593-1AAB-451D-5EDC-6F3171371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7670800"/>
            <a:ext cx="28194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CAD07C86-F5C6-659B-23CD-7487B430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698129"/>
            <a:ext cx="1790700" cy="482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6835" y="272891"/>
            <a:ext cx="76440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t>Military Applications: ADVANCED COMPOSITES CONSTRUCTIONS Solutions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13836729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Our military solutions portfolio covers the full spectrum of modern naval operational needs. Every platform is engineered and built to deliver maximum performance in its specific mission.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396835" y="1041678"/>
            <a:ext cx="6868716" cy="1523762"/>
          </a:xfrm>
          <a:prstGeom prst="roundRect">
            <a:avLst>
              <a:gd name="adj" fmla="val 2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4" y="1148477"/>
            <a:ext cx="297656" cy="29765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0" y="1213604"/>
            <a:ext cx="133945" cy="1674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3634" y="1545312"/>
            <a:ext cx="146446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Patrol Boats</a:t>
            </a:r>
            <a:endParaRPr lang="en-US" sz="950" dirty="0"/>
          </a:p>
        </p:txBody>
      </p:sp>
      <p:sp>
        <p:nvSpPr>
          <p:cNvPr id="8" name="Text 4"/>
          <p:cNvSpPr/>
          <p:nvPr/>
        </p:nvSpPr>
        <p:spPr>
          <a:xfrm>
            <a:off x="503634" y="1759863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Cruising speed above 45 knots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503634" y="1943219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Superior maneuverability in heavy seas</a:t>
            </a:r>
            <a:endParaRPr lang="en-US" sz="750" dirty="0"/>
          </a:p>
        </p:txBody>
      </p:sp>
      <p:sp>
        <p:nvSpPr>
          <p:cNvPr id="10" name="Text 6"/>
          <p:cNvSpPr/>
          <p:nvPr/>
        </p:nvSpPr>
        <p:spPr>
          <a:xfrm>
            <a:off x="503634" y="2126575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Extended endurance for long-duration patrols</a:t>
            </a:r>
            <a:endParaRPr lang="en-US" sz="750" dirty="0"/>
          </a:p>
        </p:txBody>
      </p:sp>
      <p:sp>
        <p:nvSpPr>
          <p:cNvPr id="11" name="Text 7"/>
          <p:cNvSpPr/>
          <p:nvPr/>
        </p:nvSpPr>
        <p:spPr>
          <a:xfrm>
            <a:off x="503634" y="2309932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Exceptional resilience in extreme weather</a:t>
            </a:r>
            <a:endParaRPr lang="en-US" sz="750" dirty="0"/>
          </a:p>
        </p:txBody>
      </p:sp>
      <p:sp>
        <p:nvSpPr>
          <p:cNvPr id="12" name="Shape 8"/>
          <p:cNvSpPr/>
          <p:nvPr/>
        </p:nvSpPr>
        <p:spPr>
          <a:xfrm>
            <a:off x="7364730" y="1041678"/>
            <a:ext cx="6868835" cy="1523762"/>
          </a:xfrm>
          <a:prstGeom prst="roundRect">
            <a:avLst>
              <a:gd name="adj" fmla="val 2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529" y="1148477"/>
            <a:ext cx="297656" cy="297656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25" y="1213604"/>
            <a:ext cx="133945" cy="1674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71529" y="1545312"/>
            <a:ext cx="198810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Rapid Response Craft</a:t>
            </a:r>
            <a:endParaRPr lang="en-US" sz="950" dirty="0"/>
          </a:p>
        </p:txBody>
      </p:sp>
      <p:sp>
        <p:nvSpPr>
          <p:cNvPr id="16" name="Text 10"/>
          <p:cNvSpPr/>
          <p:nvPr/>
        </p:nvSpPr>
        <p:spPr>
          <a:xfrm>
            <a:off x="7471529" y="1759863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Minimized response time thanks to superior acceleration</a:t>
            </a:r>
            <a:endParaRPr lang="en-US" sz="750" dirty="0"/>
          </a:p>
        </p:txBody>
      </p:sp>
      <p:sp>
        <p:nvSpPr>
          <p:cNvPr id="17" name="Text 11"/>
          <p:cNvSpPr/>
          <p:nvPr/>
        </p:nvSpPr>
        <p:spPr>
          <a:xfrm>
            <a:off x="7471529" y="1943219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Carries 8–12 fully equipped service members</a:t>
            </a:r>
            <a:endParaRPr lang="en-US" sz="750" dirty="0"/>
          </a:p>
        </p:txBody>
      </p:sp>
      <p:sp>
        <p:nvSpPr>
          <p:cNvPr id="18" name="Text 12"/>
          <p:cNvSpPr/>
          <p:nvPr/>
        </p:nvSpPr>
        <p:spPr>
          <a:xfrm>
            <a:off x="7471529" y="2126575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Stable platform for operations on the move</a:t>
            </a:r>
            <a:endParaRPr lang="en-US" sz="750" dirty="0"/>
          </a:p>
        </p:txBody>
      </p:sp>
      <p:sp>
        <p:nvSpPr>
          <p:cNvPr id="19" name="Text 13"/>
          <p:cNvSpPr/>
          <p:nvPr/>
        </p:nvSpPr>
        <p:spPr>
          <a:xfrm>
            <a:off x="7471529" y="2309932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Modular configuration for diverse missions</a:t>
            </a:r>
            <a:endParaRPr lang="en-US" sz="750" dirty="0"/>
          </a:p>
        </p:txBody>
      </p:sp>
      <p:sp>
        <p:nvSpPr>
          <p:cNvPr id="20" name="Shape 14"/>
          <p:cNvSpPr/>
          <p:nvPr/>
        </p:nvSpPr>
        <p:spPr>
          <a:xfrm>
            <a:off x="396835" y="2664619"/>
            <a:ext cx="6868716" cy="1523762"/>
          </a:xfrm>
          <a:prstGeom prst="roundRect">
            <a:avLst>
              <a:gd name="adj" fmla="val 2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34" y="2771418"/>
            <a:ext cx="297656" cy="297656"/>
          </a:xfrm>
          <a:prstGeom prst="rect">
            <a:avLst/>
          </a:prstGeom>
        </p:spPr>
      </p:pic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30" y="2836545"/>
            <a:ext cx="133945" cy="16740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3634" y="3168253"/>
            <a:ext cx="150614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Mine Countermeasure Vessels</a:t>
            </a:r>
            <a:endParaRPr lang="en-US" sz="950" dirty="0"/>
          </a:p>
        </p:txBody>
      </p:sp>
      <p:sp>
        <p:nvSpPr>
          <p:cNvPr id="24" name="Text 16"/>
          <p:cNvSpPr/>
          <p:nvPr/>
        </p:nvSpPr>
        <p:spPr>
          <a:xfrm>
            <a:off x="503634" y="3382804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Zero magnetic signature for maximum safety</a:t>
            </a:r>
            <a:endParaRPr lang="en-US" sz="750" dirty="0"/>
          </a:p>
        </p:txBody>
      </p:sp>
      <p:sp>
        <p:nvSpPr>
          <p:cNvPr id="25" name="Text 17"/>
          <p:cNvSpPr/>
          <p:nvPr/>
        </p:nvSpPr>
        <p:spPr>
          <a:xfrm>
            <a:off x="503634" y="3566160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Structure resistant to underwater shock waves</a:t>
            </a:r>
            <a:endParaRPr lang="en-US" sz="750" dirty="0"/>
          </a:p>
        </p:txBody>
      </p:sp>
      <p:sp>
        <p:nvSpPr>
          <p:cNvPr id="26" name="Text 18"/>
          <p:cNvSpPr/>
          <p:nvPr/>
        </p:nvSpPr>
        <p:spPr>
          <a:xfrm>
            <a:off x="503634" y="3749516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Enhanced protection for the crew</a:t>
            </a:r>
            <a:endParaRPr lang="en-US" sz="750" dirty="0"/>
          </a:p>
        </p:txBody>
      </p:sp>
      <p:sp>
        <p:nvSpPr>
          <p:cNvPr id="27" name="Text 19"/>
          <p:cNvSpPr/>
          <p:nvPr/>
        </p:nvSpPr>
        <p:spPr>
          <a:xfrm>
            <a:off x="503634" y="3932873"/>
            <a:ext cx="6655118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Integration of advanced sonar systems</a:t>
            </a:r>
            <a:endParaRPr lang="en-US" sz="750" dirty="0"/>
          </a:p>
        </p:txBody>
      </p:sp>
      <p:sp>
        <p:nvSpPr>
          <p:cNvPr id="28" name="Shape 20"/>
          <p:cNvSpPr/>
          <p:nvPr/>
        </p:nvSpPr>
        <p:spPr>
          <a:xfrm>
            <a:off x="7364730" y="2664619"/>
            <a:ext cx="6868835" cy="1523762"/>
          </a:xfrm>
          <a:prstGeom prst="roundRect">
            <a:avLst>
              <a:gd name="adj" fmla="val 2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1529" y="2771418"/>
            <a:ext cx="297656" cy="297656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3325" y="2836545"/>
            <a:ext cx="133945" cy="167402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7471529" y="3168253"/>
            <a:ext cx="209216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t>Special Operations Platforms</a:t>
            </a:r>
            <a:endParaRPr lang="en-US" sz="950" dirty="0"/>
          </a:p>
        </p:txBody>
      </p:sp>
      <p:sp>
        <p:nvSpPr>
          <p:cNvPr id="32" name="Text 22"/>
          <p:cNvSpPr/>
          <p:nvPr/>
        </p:nvSpPr>
        <p:spPr>
          <a:xfrm>
            <a:off x="7471529" y="3382804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Stealth profile for discreet infiltration</a:t>
            </a:r>
            <a:endParaRPr lang="en-US" sz="750" dirty="0"/>
          </a:p>
        </p:txBody>
      </p:sp>
      <p:sp>
        <p:nvSpPr>
          <p:cNvPr id="33" name="Text 23"/>
          <p:cNvSpPr/>
          <p:nvPr/>
        </p:nvSpPr>
        <p:spPr>
          <a:xfrm>
            <a:off x="7471529" y="3566160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Extreme adaptability to mission requirements</a:t>
            </a:r>
            <a:endParaRPr lang="en-US" sz="750" dirty="0"/>
          </a:p>
        </p:txBody>
      </p:sp>
      <p:sp>
        <p:nvSpPr>
          <p:cNvPr id="34" name="Text 24"/>
          <p:cNvSpPr/>
          <p:nvPr/>
        </p:nvSpPr>
        <p:spPr>
          <a:xfrm>
            <a:off x="7471529" y="3749516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Payload capacity for specialized equipment</a:t>
            </a:r>
            <a:endParaRPr lang="en-US" sz="750" dirty="0"/>
          </a:p>
        </p:txBody>
      </p:sp>
      <p:sp>
        <p:nvSpPr>
          <p:cNvPr id="35" name="Text 25"/>
          <p:cNvSpPr/>
          <p:nvPr/>
        </p:nvSpPr>
        <p:spPr>
          <a:xfrm>
            <a:off x="7471529" y="3932873"/>
            <a:ext cx="6655237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t>Integrated secure communications systems</a:t>
            </a:r>
            <a:endParaRPr lang="en-US" sz="750" dirty="0"/>
          </a:p>
        </p:txBody>
      </p:sp>
      <p:sp>
        <p:nvSpPr>
          <p:cNvPr id="36" name="Text 26"/>
          <p:cNvSpPr/>
          <p:nvPr/>
        </p:nvSpPr>
        <p:spPr>
          <a:xfrm>
            <a:off x="396835" y="4399121"/>
            <a:ext cx="159198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Full Customization</a:t>
            </a:r>
            <a:endParaRPr lang="en-US" sz="1150" dirty="0"/>
          </a:p>
        </p:txBody>
      </p:sp>
      <p:sp>
        <p:nvSpPr>
          <p:cNvPr id="37" name="Text 27"/>
          <p:cNvSpPr/>
          <p:nvPr/>
        </p:nvSpPr>
        <p:spPr>
          <a:xfrm>
            <a:off x="396835" y="4684276"/>
            <a:ext cx="6797397" cy="29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t>Each platform can be tailored to the client’s specific requirements: weapons systems, naval electronics, interior layouts, and mission-specific features.</a:t>
            </a:r>
            <a:endParaRPr lang="en-US" sz="75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E21336-24F1-B353-125F-BE0D8D8B3E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835" y="5080873"/>
            <a:ext cx="6024483" cy="28585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B2A679-D9F6-C7CA-C3E6-E6935E88B9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5684" y="5105360"/>
            <a:ext cx="6821552" cy="2858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872" y="343019"/>
            <a:ext cx="6388418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t>Advanced Manufacturing Technology and Processes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2" y="1065848"/>
            <a:ext cx="3329464" cy="332946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30" y="1065848"/>
            <a:ext cx="3329583" cy="332958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087" y="1065848"/>
            <a:ext cx="3329464" cy="332946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325" y="1065848"/>
            <a:ext cx="3329583" cy="332958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98872" y="4619387"/>
            <a:ext cx="13632656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ACC SRL’s excellence relies on state-of-the-art manufacturing technologies and extremely rigorous quality-control processes. Every production stage is monitored and documented to ensure compliance with international military standards.</a:t>
            </a:r>
            <a:endParaRPr lang="en-US" sz="950" dirty="0"/>
          </a:p>
        </p:txBody>
      </p:sp>
      <p:sp>
        <p:nvSpPr>
          <p:cNvPr id="8" name="Text 2"/>
          <p:cNvSpPr/>
          <p:nvPr/>
        </p:nvSpPr>
        <p:spPr>
          <a:xfrm>
            <a:off x="498872" y="5133975"/>
            <a:ext cx="124658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9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72" y="5330547"/>
            <a:ext cx="6753939" cy="1524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98872" y="5423297"/>
            <a:ext cx="3198138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Computer-Aided Design (CAD/CAM)</a:t>
            </a:r>
            <a:endParaRPr lang="en-US" sz="1200" dirty="0"/>
          </a:p>
        </p:txBody>
      </p:sp>
      <p:sp>
        <p:nvSpPr>
          <p:cNvPr id="11" name="Text 4"/>
          <p:cNvSpPr/>
          <p:nvPr/>
        </p:nvSpPr>
        <p:spPr>
          <a:xfrm>
            <a:off x="498872" y="5692973"/>
            <a:ext cx="675393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We use advanced 3D design software for structural and hydrodynamic optimization. CFD (Computational Fluid Dynamics) and FEA (Finite Element Analysis) simulations ensure peak performance before construction, delivering millimeter-level precision across all dimensions.</a:t>
            </a:r>
            <a:endParaRPr lang="en-US" sz="950" dirty="0"/>
          </a:p>
        </p:txBody>
      </p:sp>
      <p:sp>
        <p:nvSpPr>
          <p:cNvPr id="12" name="Text 5"/>
          <p:cNvSpPr/>
          <p:nvPr/>
        </p:nvSpPr>
        <p:spPr>
          <a:xfrm>
            <a:off x="7377470" y="5133975"/>
            <a:ext cx="124658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9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470" y="5330547"/>
            <a:ext cx="6754058" cy="1524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77470" y="5423297"/>
            <a:ext cx="2062639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Vacuum Infusion Manufacturing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7377470" y="5692973"/>
            <a:ext cx="6754058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Infusion technology guarantees the optimal resin-to-fiber ratio, eliminates air voids, and provides superior structural strength. Computer-controlled processes ensure perfect consistency across production units, with certified quality in every batch.</a:t>
            </a:r>
            <a:endParaRPr lang="en-US" sz="950" dirty="0"/>
          </a:p>
        </p:txBody>
      </p:sp>
      <p:sp>
        <p:nvSpPr>
          <p:cNvPr id="16" name="Text 8"/>
          <p:cNvSpPr/>
          <p:nvPr/>
        </p:nvSpPr>
        <p:spPr>
          <a:xfrm>
            <a:off x="498872" y="6472595"/>
            <a:ext cx="124658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9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72" y="6644283"/>
            <a:ext cx="6753939" cy="1524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498872" y="6761917"/>
            <a:ext cx="1882616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Multi-Level Quality Control</a:t>
            </a:r>
            <a:endParaRPr lang="en-US" sz="1200" dirty="0"/>
          </a:p>
        </p:txBody>
      </p:sp>
      <p:sp>
        <p:nvSpPr>
          <p:cNvPr id="19" name="Text 10"/>
          <p:cNvSpPr/>
          <p:nvPr/>
        </p:nvSpPr>
        <p:spPr>
          <a:xfrm>
            <a:off x="498872" y="7031593"/>
            <a:ext cx="675393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Ultrasonic inspections detect any internal defects. Mechanical testing follows NATO military standards. Complete traceability documentation covers every component, with final certification by accredited independent bodies.</a:t>
            </a:r>
            <a:endParaRPr lang="en-US" sz="950" dirty="0"/>
          </a:p>
        </p:txBody>
      </p:sp>
      <p:sp>
        <p:nvSpPr>
          <p:cNvPr id="20" name="Text 11"/>
          <p:cNvSpPr/>
          <p:nvPr/>
        </p:nvSpPr>
        <p:spPr>
          <a:xfrm>
            <a:off x="7377470" y="6472595"/>
            <a:ext cx="124658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9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470" y="6644283"/>
            <a:ext cx="6754058" cy="1524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377470" y="6761917"/>
            <a:ext cx="265390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t>Strategic International Partnerships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7377470" y="7031593"/>
            <a:ext cx="6754058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t>Collaborations with global leaders in composite materials and naval technologies provide access to the latest innovations. Continuous know-how transfer maintains our competitive edge, supported by a worldwide technical and service network.</a:t>
            </a:r>
            <a:endParaRPr lang="en-US" sz="9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7B8600-0966-3C85-11D0-F2A97E688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3600" y="7593092"/>
            <a:ext cx="23368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64" y="594717"/>
            <a:ext cx="13252133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t>ADVANCED COMPOSITES CONSTRUCTIONS — The Ideal Partner for Naval Forces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3164" y="1372553"/>
            <a:ext cx="258972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t>Why Choose ACC SRL?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3164" y="1769983"/>
            <a:ext cx="7286387" cy="62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ACC SRL delivers more than boats—we provide complete, reliable, efficient solutions tailored to the specific needs of modern naval forces. Composites are not merely an alternative; they represent the future of military shipbuilding.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53164" y="2516981"/>
            <a:ext cx="7286387" cy="415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Our combined experience, cutting-edge technology, and commitment to excellence position us as the ideal partner for modernizing and expanding any navy’s capabilities.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8184594" y="1458873"/>
            <a:ext cx="2863572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60%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8751927" y="2087999"/>
            <a:ext cx="1728788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t>Weight Reduction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184594" y="2442329"/>
            <a:ext cx="286357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t>Compared to metal constructions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1221045" y="1458873"/>
            <a:ext cx="2863691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70%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11748016" y="2087999"/>
            <a:ext cx="1809750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t>Less Maintenance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1221045" y="2442329"/>
            <a:ext cx="2863691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t>Reduced operating cost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553164" y="4566572"/>
            <a:ext cx="13524071" cy="24884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16" name="Shape 14"/>
          <p:cNvSpPr/>
          <p:nvPr/>
        </p:nvSpPr>
        <p:spPr>
          <a:xfrm>
            <a:off x="553164" y="4746903"/>
            <a:ext cx="4415790" cy="1228487"/>
          </a:xfrm>
          <a:prstGeom prst="roundRect">
            <a:avLst>
              <a:gd name="adj" fmla="val 4729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sp>
        <p:nvSpPr>
          <p:cNvPr id="17" name="Text 15"/>
          <p:cNvSpPr/>
          <p:nvPr/>
        </p:nvSpPr>
        <p:spPr>
          <a:xfrm>
            <a:off x="706636" y="4900374"/>
            <a:ext cx="2266950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t>Complimentary Technical Consulting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06636" y="5199340"/>
            <a:ext cx="4108847" cy="62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Our team of experts is ready to discuss your specific requirements and propose optimal solutions aligned with your budget and project timeline.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5107186" y="4746903"/>
            <a:ext cx="4415909" cy="1228487"/>
          </a:xfrm>
          <a:prstGeom prst="roundRect">
            <a:avLst>
              <a:gd name="adj" fmla="val 4729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sp>
        <p:nvSpPr>
          <p:cNvPr id="20" name="Text 18"/>
          <p:cNvSpPr/>
          <p:nvPr/>
        </p:nvSpPr>
        <p:spPr>
          <a:xfrm>
            <a:off x="5260658" y="4900374"/>
            <a:ext cx="1728788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t>Demonstrations and Trials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5260658" y="5199340"/>
            <a:ext cx="4108966" cy="62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We offer the opportunity to test our vessels in real operating conditions to validate performance and support informed procurement decisions.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9661327" y="4746903"/>
            <a:ext cx="4415790" cy="1228487"/>
          </a:xfrm>
          <a:prstGeom prst="roundRect">
            <a:avLst>
              <a:gd name="adj" fmla="val 4729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RO"/>
          </a:p>
        </p:txBody>
      </p:sp>
      <p:sp>
        <p:nvSpPr>
          <p:cNvPr id="23" name="Text 21"/>
          <p:cNvSpPr/>
          <p:nvPr/>
        </p:nvSpPr>
        <p:spPr>
          <a:xfrm>
            <a:off x="9814798" y="4900374"/>
            <a:ext cx="2539603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t>Lifetime Support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9814798" y="5199340"/>
            <a:ext cx="4108847" cy="62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Comprehensive maintenance, operator training, spare parts, and technology upgrades maximize the long-term return on investment.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760571" y="6286381"/>
            <a:ext cx="13316664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"Together, we can build a naval future that is safer, more capable, and more efficient. Investing in today’s composite technology delivers tomorrow’s naval supremacy."</a:t>
            </a:r>
            <a:endParaRPr lang="en-US" sz="1050" dirty="0"/>
          </a:p>
        </p:txBody>
      </p:sp>
      <p:sp>
        <p:nvSpPr>
          <p:cNvPr id="26" name="Shape 24"/>
          <p:cNvSpPr/>
          <p:nvPr/>
        </p:nvSpPr>
        <p:spPr>
          <a:xfrm>
            <a:off x="553164" y="6130885"/>
            <a:ext cx="15240" cy="518517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RO"/>
          </a:p>
        </p:txBody>
      </p:sp>
      <p:sp>
        <p:nvSpPr>
          <p:cNvPr id="27" name="Text 25"/>
          <p:cNvSpPr/>
          <p:nvPr/>
        </p:nvSpPr>
        <p:spPr>
          <a:xfrm>
            <a:off x="553164" y="6804898"/>
            <a:ext cx="13524071" cy="415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t>Contact us today to discuss your project and discover how ACC SRL solutions can transform naval capabilities. Visit yachtconstructions.com.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553165" y="7453824"/>
            <a:ext cx="11194852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t>ADVANCED COMPOSITES CONSTRUCTIONS SRL — Building naval excellence through composite innovation.</a:t>
            </a:r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68C731-1F37-4857-84FE-2842BB2D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060" y="7642732"/>
            <a:ext cx="2336800" cy="546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F5A265-0FAC-1751-C530-7DE7CEDFA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4" y="3165276"/>
            <a:ext cx="3454400" cy="1104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71FA08-E26E-958C-E452-FA6B8445C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754" y="3165276"/>
            <a:ext cx="3269391" cy="11110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0AC894-40DE-A7B2-F63E-232DEA581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256" y="3178937"/>
            <a:ext cx="3802142" cy="1099415"/>
          </a:xfrm>
          <a:prstGeom prst="rect">
            <a:avLst/>
          </a:prstGeom>
        </p:spPr>
      </p:pic>
      <p:pic>
        <p:nvPicPr>
          <p:cNvPr id="34" name="Picture 33" descr="A group of people in a boat&#10;&#10;AI-generated content may be incorrect.">
            <a:extLst>
              <a:ext uri="{FF2B5EF4-FFF2-40B4-BE49-F238E27FC236}">
                <a16:creationId xmlns:a16="http://schemas.microsoft.com/office/drawing/2014/main" id="{036721C4-8750-AF13-139F-2954D3C0B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8646" y="3133605"/>
            <a:ext cx="1717635" cy="11427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d2d24dc-7784-42ad-a576-f536bda6a418}" enabled="1" method="Standard" siteId="{816ef078-e1e2-4e49-b265-68b9d2a9ae9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1181</Words>
  <Application>Microsoft Macintosh PowerPoint</Application>
  <PresentationFormat>Custom</PresentationFormat>
  <Paragraphs>98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</vt:lpstr>
      <vt:lpstr>Arial</vt:lpstr>
      <vt:lpstr>Host Grotesk Medium</vt:lpstr>
      <vt:lpstr>Host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Balea, Nicolae</cp:lastModifiedBy>
  <cp:revision>5</cp:revision>
  <dcterms:created xsi:type="dcterms:W3CDTF">2025-10-14T00:28:51Z</dcterms:created>
  <dcterms:modified xsi:type="dcterms:W3CDTF">2025-10-14T01:07:19Z</dcterms:modified>
</cp:coreProperties>
</file>